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4542" r:id="rId2"/>
    <p:sldId id="4540" r:id="rId3"/>
    <p:sldId id="4543" r:id="rId4"/>
    <p:sldId id="4546" r:id="rId5"/>
    <p:sldId id="4537" r:id="rId6"/>
    <p:sldId id="4548" r:id="rId7"/>
    <p:sldId id="4547" r:id="rId8"/>
    <p:sldId id="4535" r:id="rId9"/>
    <p:sldId id="4480" r:id="rId10"/>
    <p:sldId id="4522" r:id="rId11"/>
    <p:sldId id="4524" r:id="rId12"/>
    <p:sldId id="4545" r:id="rId13"/>
    <p:sldId id="4538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E1A8B4-23EA-D792-2A41-1D0B81418780}" name="Eilon Leonard" initials="EL" userId="S::eilon@adalya.co.il::4f7d48c5-c154-41be-ae96-05c9a63e2a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ועא כעביה" initials="דכ" lastIdx="1" clrIdx="0">
    <p:extLst>
      <p:ext uri="{19B8F6BF-5375-455C-9EA6-DF929625EA0E}">
        <p15:presenceInfo xmlns:p15="http://schemas.microsoft.com/office/powerpoint/2012/main" userId="דועא כעביה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DE7"/>
    <a:srgbClr val="FDFE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AB83F-623A-4594-AB1D-C96CB7735EA1}" v="47" dt="2024-05-05T07:38:51.467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41" autoAdjust="0"/>
    <p:restoredTop sz="96247" autoAdjust="0"/>
  </p:normalViewPr>
  <p:slideViewPr>
    <p:cSldViewPr snapToGrid="0">
      <p:cViewPr varScale="1">
        <p:scale>
          <a:sx n="67" d="100"/>
          <a:sy n="67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498833537308/WOPIServiceId_TP_BOX_2/WOPIUserId_21681413181/&#1488;&#1511;&#1505;&#1500;%20&#1514;&#1493;&#1502;&#1498;%20&#1500;&#1502;&#1510;&#1490;&#15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498833537308/WOPIServiceId_TP_BOX_2/WOPIUserId_21681413181/&#1488;&#1511;&#1505;&#1500;%20&#1514;&#1493;&#1502;&#1498;%20&#1500;&#1502;&#1510;&#1490;&#151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498833537308/WOPIServiceId_TP_BOX_2/WOPIUserId_21681413181/&#1488;&#1511;&#1505;&#1500;%20&#1514;&#1493;&#1502;&#1498;%20&#1500;&#1502;&#1510;&#1490;&#151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498833537308/WOPIServiceId_TP_BOX_2/WOPIUserId_21681413181/&#1488;&#1511;&#1505;&#1500;%20&#1514;&#1493;&#1502;&#1498;%20&#1500;&#1502;&#1510;&#1490;&#151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498833537308/WOPIServiceId_TP_BOX_2/WOPIUserId_21681413181/&#1488;&#1511;&#1505;&#1500;%20&#1514;&#1493;&#1502;&#1498;%20&#1500;&#1502;&#1510;&#1490;&#151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החלוקה בין מה"ט לבין הכשרות מקצועיות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D-45FB-A06B-D6DEB58372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D-45FB-A06B-D6DEB58372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גיליון1!$A$2:$A$3</c:f>
              <c:strCache>
                <c:ptCount val="2"/>
                <c:pt idx="0">
                  <c:v>תלמידי מה"ט </c:v>
                </c:pt>
                <c:pt idx="1">
                  <c:v>תלמידי האגף להכשרות מקצועיות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D-45FB-A06B-D6DEB58372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'[אקסל תומך למצגת.xlsx]חרדים תשפ"ג'!$E$69</c:f>
              <c:strCache>
                <c:ptCount val="1"/>
                <c:pt idx="0">
                  <c:v>כמות סטודנטים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9E-4D88-B757-4F200B8C4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'[אקסל תומך למצגת.xlsx]חרדים תשפ"ג'!$D$70:$D$74</c:f>
              <c:strCache>
                <c:ptCount val="5"/>
                <c:pt idx="0">
                  <c:v>תשפ"ג</c:v>
                </c:pt>
                <c:pt idx="1">
                  <c:v>תשפ"ב</c:v>
                </c:pt>
                <c:pt idx="2">
                  <c:v>תשפ"א</c:v>
                </c:pt>
                <c:pt idx="3">
                  <c:v>תש"פ</c:v>
                </c:pt>
                <c:pt idx="4">
                  <c:v>תשע"ט</c:v>
                </c:pt>
              </c:strCache>
            </c:strRef>
          </c:cat>
          <c:val>
            <c:numRef>
              <c:f>'[אקסל תומך למצגת.xlsx]חרדים תשפ"ג'!$E$70:$E$74</c:f>
              <c:numCache>
                <c:formatCode>_ * #,##0_ ;_ * \-#,##0_ ;_ * "-"??_ ;_ @_ </c:formatCode>
                <c:ptCount val="5"/>
                <c:pt idx="0">
                  <c:v>6959</c:v>
                </c:pt>
                <c:pt idx="1">
                  <c:v>5459</c:v>
                </c:pt>
                <c:pt idx="2">
                  <c:v>5025</c:v>
                </c:pt>
                <c:pt idx="3">
                  <c:v>4662</c:v>
                </c:pt>
                <c:pt idx="4">
                  <c:v>4414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E-4D88-B757-4F200B8C4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92481536"/>
        <c:axId val="1092479616"/>
      </c:barChart>
      <c:scatterChart>
        <c:scatterStyle val="lineMarker"/>
        <c:varyColors val="0"/>
        <c:ser>
          <c:idx val="1"/>
          <c:order val="1"/>
          <c:tx>
            <c:strRef>
              <c:f>'[אקסל תומך למצגת.xlsx]חרדים תשפ"ג'!$F$69</c:f>
              <c:strCache>
                <c:ptCount val="1"/>
                <c:pt idx="0">
                  <c:v>שיעור מכלל הסטודנטים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52098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'[אקסל תומך למצגת.xlsx]חרדים תשפ"ג'!$D$70:$D$74</c:f>
              <c:strCache>
                <c:ptCount val="5"/>
                <c:pt idx="0">
                  <c:v>תשפ"ג</c:v>
                </c:pt>
                <c:pt idx="1">
                  <c:v>תשפ"ב</c:v>
                </c:pt>
                <c:pt idx="2">
                  <c:v>תשפ"א</c:v>
                </c:pt>
                <c:pt idx="3">
                  <c:v>תש"פ</c:v>
                </c:pt>
                <c:pt idx="4">
                  <c:v>תשע"ט</c:v>
                </c:pt>
              </c:strCache>
            </c:strRef>
          </c:xVal>
          <c:yVal>
            <c:numRef>
              <c:f>'[אקסל תומך למצגת.xlsx]חרדים תשפ"ג'!$F$70:$F$74</c:f>
              <c:numCache>
                <c:formatCode>0%</c:formatCode>
                <c:ptCount val="5"/>
                <c:pt idx="0">
                  <c:v>0.13903237999244047</c:v>
                </c:pt>
                <c:pt idx="1">
                  <c:v>0.13872109977088107</c:v>
                </c:pt>
                <c:pt idx="2">
                  <c:v>0.14061844130404366</c:v>
                </c:pt>
                <c:pt idx="3">
                  <c:v>0.14959033239251363</c:v>
                </c:pt>
                <c:pt idx="4">
                  <c:v>0.17846335333641072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9E-4D88-B757-4F200B8C4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73456"/>
        <c:axId val="35586416"/>
      </c:scatterChart>
      <c:catAx>
        <c:axId val="10924815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92479616"/>
        <c:crosses val="autoZero"/>
        <c:auto val="1"/>
        <c:lblAlgn val="ctr"/>
        <c:lblOffset val="100"/>
        <c:noMultiLvlLbl val="0"/>
      </c:catAx>
      <c:valAx>
        <c:axId val="1092479616"/>
        <c:scaling>
          <c:orientation val="minMax"/>
          <c:max val="15000"/>
          <c:min val="0"/>
        </c:scaling>
        <c:delete val="0"/>
        <c:axPos val="r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92481536"/>
        <c:crosses val="autoZero"/>
        <c:crossBetween val="between"/>
      </c:valAx>
      <c:valAx>
        <c:axId val="355864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573456"/>
        <c:crosses val="autoZero"/>
        <c:crossBetween val="midCat"/>
      </c:valAx>
      <c:valAx>
        <c:axId val="35573456"/>
        <c:scaling>
          <c:orientation val="minMax"/>
        </c:scaling>
        <c:delete val="1"/>
        <c:axPos val="b"/>
        <c:majorTickMark val="out"/>
        <c:minorTickMark val="none"/>
        <c:tickLblPos val="nextTo"/>
        <c:crossAx val="35586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'[אקסל תומך למצגת.xlsx]ערבים תשפ"ג'!$H$55</c:f>
              <c:strCache>
                <c:ptCount val="1"/>
                <c:pt idx="0">
                  <c:v>כמות סטודנטים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D2-48DA-A1AC-C7C566BC0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'[אקסל תומך למצגת.xlsx]ערבים תשפ"ג'!$G$56:$G$60</c:f>
              <c:strCache>
                <c:ptCount val="5"/>
                <c:pt idx="0">
                  <c:v>תשפ"ג</c:v>
                </c:pt>
                <c:pt idx="1">
                  <c:v>תשפ"ב</c:v>
                </c:pt>
                <c:pt idx="2">
                  <c:v>תשפ"א</c:v>
                </c:pt>
                <c:pt idx="3">
                  <c:v>תש"פ</c:v>
                </c:pt>
                <c:pt idx="4">
                  <c:v>תשע"ט</c:v>
                </c:pt>
              </c:strCache>
            </c:strRef>
          </c:cat>
          <c:val>
            <c:numRef>
              <c:f>'[אקסל תומך למצגת.xlsx]ערבים תשפ"ג'!$H$56:$H$60</c:f>
              <c:numCache>
                <c:formatCode>_ * #,##0_ ;_ * \-#,##0_ ;_ * "-"??_ ;_ @_ </c:formatCode>
                <c:ptCount val="5"/>
                <c:pt idx="0">
                  <c:v>9855</c:v>
                </c:pt>
                <c:pt idx="1">
                  <c:v>8892</c:v>
                </c:pt>
                <c:pt idx="2">
                  <c:v>7845</c:v>
                </c:pt>
                <c:pt idx="3">
                  <c:v>6697</c:v>
                </c:pt>
                <c:pt idx="4">
                  <c:v>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2-48DA-A1AC-C7C566BC0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92481536"/>
        <c:axId val="1092479616"/>
      </c:barChart>
      <c:scatterChart>
        <c:scatterStyle val="lineMarker"/>
        <c:varyColors val="0"/>
        <c:ser>
          <c:idx val="1"/>
          <c:order val="1"/>
          <c:tx>
            <c:strRef>
              <c:f>'[אקסל תומך למצגת.xlsx]ערבים תשפ"ג'!$I$55</c:f>
              <c:strCache>
                <c:ptCount val="1"/>
                <c:pt idx="0">
                  <c:v>שיעור מכלל הסטודנטים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52098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'[אקסל תומך למצגת.xlsx]ערבים תשפ"ג'!$G$56:$G$60</c:f>
              <c:strCache>
                <c:ptCount val="5"/>
                <c:pt idx="0">
                  <c:v>תשפ"ג</c:v>
                </c:pt>
                <c:pt idx="1">
                  <c:v>תשפ"ב</c:v>
                </c:pt>
                <c:pt idx="2">
                  <c:v>תשפ"א</c:v>
                </c:pt>
                <c:pt idx="3">
                  <c:v>תש"פ</c:v>
                </c:pt>
                <c:pt idx="4">
                  <c:v>תשע"ט</c:v>
                </c:pt>
              </c:strCache>
            </c:strRef>
          </c:xVal>
          <c:yVal>
            <c:numRef>
              <c:f>'[אקסל תומך למצגת.xlsx]ערבים תשפ"ג'!$I$56:$I$60</c:f>
              <c:numCache>
                <c:formatCode>0%</c:formatCode>
                <c:ptCount val="5"/>
                <c:pt idx="0">
                  <c:v>0.17449918105077486</c:v>
                </c:pt>
                <c:pt idx="1">
                  <c:v>0.19927396078197995</c:v>
                </c:pt>
                <c:pt idx="2">
                  <c:v>0.21953267105079055</c:v>
                </c:pt>
                <c:pt idx="3">
                  <c:v>0.24366316827884799</c:v>
                </c:pt>
                <c:pt idx="4">
                  <c:v>0.25273118941375594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D2-48DA-A1AC-C7C566BC0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090896"/>
        <c:axId val="1595553552"/>
      </c:scatterChart>
      <c:catAx>
        <c:axId val="10924815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92479616"/>
        <c:crosses val="autoZero"/>
        <c:auto val="1"/>
        <c:lblAlgn val="ctr"/>
        <c:lblOffset val="100"/>
        <c:noMultiLvlLbl val="0"/>
      </c:catAx>
      <c:valAx>
        <c:axId val="1092479616"/>
        <c:scaling>
          <c:orientation val="minMax"/>
          <c:max val="15000"/>
          <c:min val="0"/>
        </c:scaling>
        <c:delete val="0"/>
        <c:axPos val="r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92481536"/>
        <c:crosses val="autoZero"/>
        <c:crossBetween val="between"/>
      </c:valAx>
      <c:valAx>
        <c:axId val="1595553552"/>
        <c:scaling>
          <c:orientation val="minMax"/>
          <c:max val="0.30000000000000004"/>
          <c:min val="-0.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38090896"/>
        <c:crosses val="autoZero"/>
        <c:crossBetween val="midCat"/>
      </c:valAx>
      <c:valAx>
        <c:axId val="18380908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95553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49999999999994E-2"/>
          <c:y val="4.9388888888888892E-2"/>
          <c:w val="0.88183518518518522"/>
          <c:h val="0.6060474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'[אקסל תומך למצגת.xlsx]שכר ושיעור תעסוקה חרדים'!$D$118</c:f>
              <c:strCache>
                <c:ptCount val="1"/>
                <c:pt idx="0">
                  <c:v>שכר ממוצע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'[אקסל תומך למצגת.xlsx]שכר ושיעור תעסוקה חרדים'!$A$119:$C$134</c:f>
              <c:multiLvlStrCache>
                <c:ptCount val="16"/>
                <c:lvl>
                  <c:pt idx="0">
                    <c:v>תואר אקדמי</c:v>
                  </c:pt>
                  <c:pt idx="1">
                    <c:v>מה"ט / הכשרה מקצועית</c:v>
                  </c:pt>
                  <c:pt idx="2">
                    <c:v>השכלה אחרת</c:v>
                  </c:pt>
                  <c:pt idx="3">
                    <c:v>בגרות </c:v>
                  </c:pt>
                  <c:pt idx="4">
                    <c:v>תואר אקדמי</c:v>
                  </c:pt>
                  <c:pt idx="5">
                    <c:v>מה"ט / הכשרה מקצועית</c:v>
                  </c:pt>
                  <c:pt idx="6">
                    <c:v>השכלה אחרת</c:v>
                  </c:pt>
                  <c:pt idx="7">
                    <c:v>בגרות </c:v>
                  </c:pt>
                  <c:pt idx="8">
                    <c:v>תואר אקדמי</c:v>
                  </c:pt>
                  <c:pt idx="9">
                    <c:v>מה"ט / הכשרה מקצועית</c:v>
                  </c:pt>
                  <c:pt idx="10">
                    <c:v>השכלה אחרת</c:v>
                  </c:pt>
                  <c:pt idx="11">
                    <c:v>בגרות </c:v>
                  </c:pt>
                  <c:pt idx="12">
                    <c:v>תואר אקדמי</c:v>
                  </c:pt>
                  <c:pt idx="13">
                    <c:v>מה"ט / הכשרה מקצועית</c:v>
                  </c:pt>
                  <c:pt idx="14">
                    <c:v>השכלה אחרת</c:v>
                  </c:pt>
                  <c:pt idx="15">
                    <c:v>בגרות </c:v>
                  </c:pt>
                </c:lvl>
                <c:lvl>
                  <c:pt idx="0">
                    <c:v>נשים</c:v>
                  </c:pt>
                  <c:pt idx="4">
                    <c:v>גברים</c:v>
                  </c:pt>
                  <c:pt idx="8">
                    <c:v>נשים</c:v>
                  </c:pt>
                  <c:pt idx="12">
                    <c:v>גברים</c:v>
                  </c:pt>
                </c:lvl>
                <c:lvl>
                  <c:pt idx="0">
                    <c:v>חברה ערבית</c:v>
                  </c:pt>
                  <c:pt idx="8">
                    <c:v>חברה חרדית</c:v>
                  </c:pt>
                </c:lvl>
              </c:multiLvlStrCache>
            </c:multiLvlStrRef>
          </c:cat>
          <c:val>
            <c:numRef>
              <c:f>'[אקסל תומך למצגת.xlsx]שכר ושיעור תעסוקה חרדים'!$D$119:$D$134</c:f>
              <c:numCache>
                <c:formatCode>"₪"\ #,##0</c:formatCode>
                <c:ptCount val="16"/>
                <c:pt idx="0">
                  <c:v>10101.2839054586</c:v>
                </c:pt>
                <c:pt idx="1">
                  <c:v>5383.3713408699596</c:v>
                </c:pt>
                <c:pt idx="2">
                  <c:v>8596.9672955974802</c:v>
                </c:pt>
                <c:pt idx="3">
                  <c:v>5788.7962390520397</c:v>
                </c:pt>
                <c:pt idx="4">
                  <c:v>16506.769784621101</c:v>
                </c:pt>
                <c:pt idx="5">
                  <c:v>10938.988911165899</c:v>
                </c:pt>
                <c:pt idx="6">
                  <c:v>13138.052285256999</c:v>
                </c:pt>
                <c:pt idx="7">
                  <c:v>10822.2555339378</c:v>
                </c:pt>
                <c:pt idx="8">
                  <c:v>12058.370089215799</c:v>
                </c:pt>
                <c:pt idx="9">
                  <c:v>8530.0984307178605</c:v>
                </c:pt>
                <c:pt idx="10">
                  <c:v>9924.3471150213209</c:v>
                </c:pt>
                <c:pt idx="11">
                  <c:v>7661.80558166438</c:v>
                </c:pt>
                <c:pt idx="12">
                  <c:v>19117.0164137504</c:v>
                </c:pt>
                <c:pt idx="13">
                  <c:v>11743.2400951981</c:v>
                </c:pt>
                <c:pt idx="14">
                  <c:v>12606.3135275081</c:v>
                </c:pt>
                <c:pt idx="15">
                  <c:v>11265.367612639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4-4F8F-9E2B-AFA2C8D76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335263"/>
        <c:axId val="558336223"/>
      </c:barChart>
      <c:scatterChart>
        <c:scatterStyle val="lineMarker"/>
        <c:varyColors val="0"/>
        <c:ser>
          <c:idx val="1"/>
          <c:order val="1"/>
          <c:tx>
            <c:strRef>
              <c:f>'[אקסל תומך למצגת.xlsx]שכר ושיעור תעסוקה חרדים'!$E$118</c:f>
              <c:strCache>
                <c:ptCount val="1"/>
                <c:pt idx="0">
                  <c:v>שיעור תעסוקה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'[אקסל תומך למצגת.xlsx]שכר ושיעור תעסוקה חרדים'!$A$119:$C$134</c:f>
              <c:multiLvlStrCache>
                <c:ptCount val="16"/>
                <c:lvl>
                  <c:pt idx="0">
                    <c:v>תואר אקדמי</c:v>
                  </c:pt>
                  <c:pt idx="1">
                    <c:v>מה"ט / הכשרה מקצועית</c:v>
                  </c:pt>
                  <c:pt idx="2">
                    <c:v>השכלה אחרת</c:v>
                  </c:pt>
                  <c:pt idx="3">
                    <c:v>בגרות </c:v>
                  </c:pt>
                  <c:pt idx="4">
                    <c:v>תואר אקדמי</c:v>
                  </c:pt>
                  <c:pt idx="5">
                    <c:v>מה"ט / הכשרה מקצועית</c:v>
                  </c:pt>
                  <c:pt idx="6">
                    <c:v>השכלה אחרת</c:v>
                  </c:pt>
                  <c:pt idx="7">
                    <c:v>בגרות </c:v>
                  </c:pt>
                  <c:pt idx="8">
                    <c:v>תואר אקדמי</c:v>
                  </c:pt>
                  <c:pt idx="9">
                    <c:v>מה"ט / הכשרה מקצועית</c:v>
                  </c:pt>
                  <c:pt idx="10">
                    <c:v>השכלה אחרת</c:v>
                  </c:pt>
                  <c:pt idx="11">
                    <c:v>בגרות </c:v>
                  </c:pt>
                  <c:pt idx="12">
                    <c:v>תואר אקדמי</c:v>
                  </c:pt>
                  <c:pt idx="13">
                    <c:v>מה"ט / הכשרה מקצועית</c:v>
                  </c:pt>
                  <c:pt idx="14">
                    <c:v>השכלה אחרת</c:v>
                  </c:pt>
                  <c:pt idx="15">
                    <c:v>בגרות </c:v>
                  </c:pt>
                </c:lvl>
                <c:lvl>
                  <c:pt idx="0">
                    <c:v>נשים</c:v>
                  </c:pt>
                  <c:pt idx="4">
                    <c:v>גברים</c:v>
                  </c:pt>
                  <c:pt idx="8">
                    <c:v>נשים</c:v>
                  </c:pt>
                  <c:pt idx="12">
                    <c:v>גברים</c:v>
                  </c:pt>
                </c:lvl>
                <c:lvl>
                  <c:pt idx="0">
                    <c:v>חברה ערבית</c:v>
                  </c:pt>
                  <c:pt idx="8">
                    <c:v>חברה חרדית</c:v>
                  </c:pt>
                </c:lvl>
              </c:multiLvlStrCache>
            </c:multiLvlStrRef>
          </c:xVal>
          <c:yVal>
            <c:numRef>
              <c:f>'[אקסל תומך למצגת.xlsx]שכר ושיעור תעסוקה חרדים'!$E$119:$E$134</c:f>
              <c:numCache>
                <c:formatCode>0%</c:formatCode>
                <c:ptCount val="16"/>
                <c:pt idx="0">
                  <c:v>0.88603922657901646</c:v>
                </c:pt>
                <c:pt idx="1">
                  <c:v>0.76100896682010488</c:v>
                </c:pt>
                <c:pt idx="2">
                  <c:v>0.64787166454891998</c:v>
                </c:pt>
                <c:pt idx="3">
                  <c:v>0.66483447584016053</c:v>
                </c:pt>
                <c:pt idx="4">
                  <c:v>0.93907341949758505</c:v>
                </c:pt>
                <c:pt idx="5">
                  <c:v>0.94540017914537122</c:v>
                </c:pt>
                <c:pt idx="6">
                  <c:v>0.90329920364050054</c:v>
                </c:pt>
                <c:pt idx="7">
                  <c:v>0.87261929141920946</c:v>
                </c:pt>
                <c:pt idx="8">
                  <c:v>0.91457216458957047</c:v>
                </c:pt>
                <c:pt idx="9">
                  <c:v>0.93026018427304857</c:v>
                </c:pt>
                <c:pt idx="10">
                  <c:v>0.91367008458158105</c:v>
                </c:pt>
                <c:pt idx="11">
                  <c:v>0.83391667607542053</c:v>
                </c:pt>
                <c:pt idx="12">
                  <c:v>0.89090128755364806</c:v>
                </c:pt>
                <c:pt idx="13">
                  <c:v>0.87728342485711086</c:v>
                </c:pt>
                <c:pt idx="14">
                  <c:v>0.84276861674193893</c:v>
                </c:pt>
                <c:pt idx="15">
                  <c:v>0.70790180283851167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64-4F8F-9E2B-AFA2C8D76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0924543"/>
        <c:axId val="520879647"/>
      </c:scatterChart>
      <c:catAx>
        <c:axId val="55833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8336223"/>
        <c:crosses val="autoZero"/>
        <c:auto val="1"/>
        <c:lblAlgn val="ctr"/>
        <c:lblOffset val="100"/>
        <c:noMultiLvlLbl val="0"/>
      </c:catAx>
      <c:valAx>
        <c:axId val="558336223"/>
        <c:scaling>
          <c:orientation val="minMax"/>
          <c:max val="40000"/>
        </c:scaling>
        <c:delete val="0"/>
        <c:axPos val="l"/>
        <c:numFmt formatCode="&quot;₪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8335263"/>
        <c:crosses val="autoZero"/>
        <c:crossBetween val="between"/>
      </c:valAx>
      <c:valAx>
        <c:axId val="520879647"/>
        <c:scaling>
          <c:orientation val="minMax"/>
          <c:max val="1"/>
          <c:min val="-0.5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40924543"/>
        <c:crosses val="autoZero"/>
        <c:crossBetween val="midCat"/>
      </c:valAx>
      <c:valAx>
        <c:axId val="19409245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8796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'[אקסל תומך למצגת.xlsx]ערבים תשפ"ג'!$M$8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6E-403C-B21B-50CDD3015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'[אקסל תומך למצגת.xlsx]ערבים תשפ"ג'!$K$9:$L$16</c:f>
              <c:multiLvlStrCache>
                <c:ptCount val="8"/>
                <c:lvl>
                  <c:pt idx="0">
                    <c:v>הנדסה אזרחית</c:v>
                  </c:pt>
                  <c:pt idx="1">
                    <c:v>הנדסת מכונות</c:v>
                  </c:pt>
                  <c:pt idx="2">
                    <c:v>חשמל</c:v>
                  </c:pt>
                  <c:pt idx="3">
                    <c:v>מחשבים</c:v>
                  </c:pt>
                  <c:pt idx="4">
                    <c:v>אדריכלות</c:v>
                  </c:pt>
                  <c:pt idx="5">
                    <c:v>הנדסה רפואית</c:v>
                  </c:pt>
                  <c:pt idx="6">
                    <c:v>מכינה טכנולוגית</c:v>
                  </c:pt>
                  <c:pt idx="7">
                    <c:v>תעשייה וניהול</c:v>
                  </c:pt>
                </c:lvl>
                <c:lvl>
                  <c:pt idx="0">
                    <c:v>חתך א'</c:v>
                  </c:pt>
                  <c:pt idx="4">
                    <c:v>חתך ב'</c:v>
                  </c:pt>
                </c:lvl>
              </c:multiLvlStrCache>
            </c:multiLvlStrRef>
          </c:cat>
          <c:val>
            <c:numRef>
              <c:f>'[אקסל תומך למצגת.xlsx]ערבים תשפ"ג'!$M$9:$M$16</c:f>
              <c:numCache>
                <c:formatCode>0%</c:formatCode>
                <c:ptCount val="8"/>
                <c:pt idx="0">
                  <c:v>0.42150831624515833</c:v>
                </c:pt>
                <c:pt idx="1">
                  <c:v>0.13932558669400774</c:v>
                </c:pt>
                <c:pt idx="2">
                  <c:v>0.10127591706539076</c:v>
                </c:pt>
                <c:pt idx="3">
                  <c:v>9.478241057188426E-2</c:v>
                </c:pt>
                <c:pt idx="4">
                  <c:v>6.3454089769879249E-2</c:v>
                </c:pt>
                <c:pt idx="5">
                  <c:v>2.1303258145363407E-2</c:v>
                </c:pt>
                <c:pt idx="6">
                  <c:v>6.6074276600592396E-2</c:v>
                </c:pt>
                <c:pt idx="7">
                  <c:v>4.4657097288676235E-2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03C-B21B-50CDD3015FD3}"/>
            </c:ext>
          </c:extLst>
        </c:ser>
        <c:ser>
          <c:idx val="1"/>
          <c:order val="1"/>
          <c:tx>
            <c:strRef>
              <c:f>'[אקסל תומך למצגת.xlsx]ערבים תשפ"ג'!$N$8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E-403C-B21B-50CDD3015FD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6E-403C-B21B-50CDD3015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'[אקסל תומך למצגת.xlsx]ערבים תשפ"ג'!$K$9:$L$16</c:f>
              <c:multiLvlStrCache>
                <c:ptCount val="8"/>
                <c:lvl>
                  <c:pt idx="0">
                    <c:v>הנדסה אזרחית</c:v>
                  </c:pt>
                  <c:pt idx="1">
                    <c:v>הנדסת מכונות</c:v>
                  </c:pt>
                  <c:pt idx="2">
                    <c:v>חשמל</c:v>
                  </c:pt>
                  <c:pt idx="3">
                    <c:v>מחשבים</c:v>
                  </c:pt>
                  <c:pt idx="4">
                    <c:v>אדריכלות</c:v>
                  </c:pt>
                  <c:pt idx="5">
                    <c:v>הנדסה רפואית</c:v>
                  </c:pt>
                  <c:pt idx="6">
                    <c:v>מכינה טכנולוגית</c:v>
                  </c:pt>
                  <c:pt idx="7">
                    <c:v>תעשייה וניהול</c:v>
                  </c:pt>
                </c:lvl>
                <c:lvl>
                  <c:pt idx="0">
                    <c:v>חתך א'</c:v>
                  </c:pt>
                  <c:pt idx="4">
                    <c:v>חתך ב'</c:v>
                  </c:pt>
                </c:lvl>
              </c:multiLvlStrCache>
            </c:multiLvlStrRef>
          </c:cat>
          <c:val>
            <c:numRef>
              <c:f>'[אקסל תומך למצגת.xlsx]ערבים תשפ"ג'!$N$9:$N$16</c:f>
              <c:numCache>
                <c:formatCode>0%</c:formatCode>
                <c:ptCount val="8"/>
                <c:pt idx="0">
                  <c:v>7.2004608294930869E-2</c:v>
                </c:pt>
                <c:pt idx="1">
                  <c:v>4.8963133640552992E-3</c:v>
                </c:pt>
                <c:pt idx="2">
                  <c:v>8.6405529953917058E-3</c:v>
                </c:pt>
                <c:pt idx="3">
                  <c:v>5.8179723502304145E-2</c:v>
                </c:pt>
                <c:pt idx="4">
                  <c:v>0.46399769585253459</c:v>
                </c:pt>
                <c:pt idx="5">
                  <c:v>0.16417050691244239</c:v>
                </c:pt>
                <c:pt idx="6">
                  <c:v>3.3122119815668205E-2</c:v>
                </c:pt>
                <c:pt idx="7">
                  <c:v>6.0483870967741937E-2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E-403C-B21B-50CDD3015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09472"/>
        <c:axId val="214505632"/>
      </c:barChart>
      <c:catAx>
        <c:axId val="2145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4505632"/>
        <c:crosses val="autoZero"/>
        <c:auto val="1"/>
        <c:lblAlgn val="ctr"/>
        <c:lblOffset val="100"/>
        <c:noMultiLvlLbl val="0"/>
      </c:catAx>
      <c:valAx>
        <c:axId val="214505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50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'[אקסל תומך למצגת.xlsx]חרדים תשפ"ג'!$L$20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74-4D63-91EE-F43453AC0B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4-4D63-91EE-F43453AC0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'[אקסל תומך למצגת.xlsx]חרדים תשפ"ג'!$J$21:$K$27</c:f>
              <c:multiLvlStrCache>
                <c:ptCount val="7"/>
                <c:lvl>
                  <c:pt idx="0">
                    <c:v>הנדסה אזרחית</c:v>
                  </c:pt>
                  <c:pt idx="1">
                    <c:v>חשמל</c:v>
                  </c:pt>
                  <c:pt idx="2">
                    <c:v>מחשבים</c:v>
                  </c:pt>
                  <c:pt idx="3">
                    <c:v>אדריכלות</c:v>
                  </c:pt>
                  <c:pt idx="4">
                    <c:v>הנדסה רפואית</c:v>
                  </c:pt>
                  <c:pt idx="5">
                    <c:v>הנדסת עיצוב תקשורת</c:v>
                  </c:pt>
                  <c:pt idx="6">
                    <c:v>תעשייה וניהול</c:v>
                  </c:pt>
                </c:lvl>
                <c:lvl>
                  <c:pt idx="0">
                    <c:v>חתך א'</c:v>
                  </c:pt>
                  <c:pt idx="3">
                    <c:v>חתך ב'</c:v>
                  </c:pt>
                </c:lvl>
              </c:multiLvlStrCache>
            </c:multiLvlStrRef>
          </c:cat>
          <c:val>
            <c:numRef>
              <c:f>'[אקסל תומך למצגת.xlsx]חרדים תשפ"ג'!$L$21:$L$27</c:f>
              <c:numCache>
                <c:formatCode>0%</c:formatCode>
                <c:ptCount val="7"/>
                <c:pt idx="0">
                  <c:v>0.29330254041570436</c:v>
                </c:pt>
                <c:pt idx="1">
                  <c:v>0.17032332563510394</c:v>
                </c:pt>
                <c:pt idx="2">
                  <c:v>0.40935334872979212</c:v>
                </c:pt>
                <c:pt idx="3">
                  <c:v>6.9861431870669746E-2</c:v>
                </c:pt>
                <c:pt idx="4">
                  <c:v>1.7321016166281756E-3</c:v>
                </c:pt>
                <c:pt idx="5">
                  <c:v>5.7736720554272516E-4</c:v>
                </c:pt>
                <c:pt idx="6">
                  <c:v>3.1755196304849888E-2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2E-4AC7-B38A-F45DB0EBDD9C}"/>
            </c:ext>
          </c:extLst>
        </c:ser>
        <c:ser>
          <c:idx val="1"/>
          <c:order val="1"/>
          <c:tx>
            <c:strRef>
              <c:f>'[אקסל תומך למצגת.xlsx]חרדים תשפ"ג'!$M$20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74-4D63-91EE-F43453AC0B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4-4D63-91EE-F43453AC0B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74-4D63-91EE-F43453AC0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'[אקסל תומך למצגת.xlsx]חרדים תשפ"ג'!$J$21:$K$27</c:f>
              <c:multiLvlStrCache>
                <c:ptCount val="7"/>
                <c:lvl>
                  <c:pt idx="0">
                    <c:v>הנדסה אזרחית</c:v>
                  </c:pt>
                  <c:pt idx="1">
                    <c:v>חשמל</c:v>
                  </c:pt>
                  <c:pt idx="2">
                    <c:v>מחשבים</c:v>
                  </c:pt>
                  <c:pt idx="3">
                    <c:v>אדריכלות</c:v>
                  </c:pt>
                  <c:pt idx="4">
                    <c:v>הנדסה רפואית</c:v>
                  </c:pt>
                  <c:pt idx="5">
                    <c:v>הנדסת עיצוב תקשורת</c:v>
                  </c:pt>
                  <c:pt idx="6">
                    <c:v>תעשייה וניהול</c:v>
                  </c:pt>
                </c:lvl>
                <c:lvl>
                  <c:pt idx="0">
                    <c:v>חתך א'</c:v>
                  </c:pt>
                  <c:pt idx="3">
                    <c:v>חתך ב'</c:v>
                  </c:pt>
                </c:lvl>
              </c:multiLvlStrCache>
            </c:multiLvlStrRef>
          </c:cat>
          <c:val>
            <c:numRef>
              <c:f>'[אקסל תומך למצגת.xlsx]חרדים תשפ"ג'!$M$21:$M$27</c:f>
              <c:numCache>
                <c:formatCode>0%</c:formatCode>
                <c:ptCount val="7"/>
                <c:pt idx="0">
                  <c:v>2.1743857360295715E-4</c:v>
                </c:pt>
                <c:pt idx="1">
                  <c:v>4.1313328984561859E-3</c:v>
                </c:pt>
                <c:pt idx="2">
                  <c:v>0.6383996520982822</c:v>
                </c:pt>
                <c:pt idx="3">
                  <c:v>0.19417264622744074</c:v>
                </c:pt>
                <c:pt idx="4">
                  <c:v>6.5449010654490103E-2</c:v>
                </c:pt>
                <c:pt idx="5">
                  <c:v>7.7190693629049789E-2</c:v>
                </c:pt>
                <c:pt idx="6">
                  <c:v>3.4790171776473144E-3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2E-4AC7-B38A-F45DB0EB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28192"/>
        <c:axId val="214540192"/>
      </c:barChart>
      <c:catAx>
        <c:axId val="2145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4540192"/>
        <c:crosses val="autoZero"/>
        <c:auto val="1"/>
        <c:lblAlgn val="ctr"/>
        <c:lblOffset val="100"/>
        <c:noMultiLvlLbl val="0"/>
      </c:catAx>
      <c:valAx>
        <c:axId val="214540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5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16C5CC-8FC4-4509-BE42-3B257260D3CE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A90796-32C1-4FC5-AAA0-C874AA4F38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50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b7da0c8672_1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b7da0c8672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1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90796-32C1-4FC5-AAA0-C874AA4F382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503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90796-32C1-4FC5-AAA0-C874AA4F382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87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90796-32C1-4FC5-AAA0-C874AA4F382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46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" smtClean="0"/>
              <a:pPr rtl="0"/>
              <a:t>‹#›</a:t>
            </a:fld>
            <a:endParaRPr lang="en"/>
          </a:p>
        </p:txBody>
      </p:sp>
      <p:pic>
        <p:nvPicPr>
          <p:cNvPr id="3" name="תמונה 2" descr="תמונה שמכילה טקסט, גופן, לוגו, גרפיקה&#10;&#10;התיאור נוצר באופן אוטומטי">
            <a:extLst>
              <a:ext uri="{FF2B5EF4-FFF2-40B4-BE49-F238E27FC236}">
                <a16:creationId xmlns:a16="http://schemas.microsoft.com/office/drawing/2014/main" id="{2A718700-BCE6-3AF6-6115-A36ABA837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01745"/>
            <a:ext cx="2315182" cy="679305"/>
          </a:xfrm>
          <a:prstGeom prst="rect">
            <a:avLst/>
          </a:prstGeom>
        </p:spPr>
      </p:pic>
      <p:pic>
        <p:nvPicPr>
          <p:cNvPr id="5" name="תמונה 4" descr="תמונה שמכילה גרפיקה, עיצוב גרפי, ריקוד, צילום מסך&#10;&#10;התיאור נוצר באופן אוטומטי">
            <a:extLst>
              <a:ext uri="{FF2B5EF4-FFF2-40B4-BE49-F238E27FC236}">
                <a16:creationId xmlns:a16="http://schemas.microsoft.com/office/drawing/2014/main" id="{68352ED8-17A0-00D6-A86A-856BA402A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96" y="0"/>
            <a:ext cx="3933804" cy="9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שקופית כותרת">
    <p:bg>
      <p:bgPr>
        <a:gradFill>
          <a:gsLst>
            <a:gs pos="0">
              <a:schemeClr val="bg1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8000558D-CB8B-CE1F-9494-6A8D5BD29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008" t="62660"/>
          <a:stretch/>
        </p:blipFill>
        <p:spPr>
          <a:xfrm rot="10800000">
            <a:off x="9058273" y="5094590"/>
            <a:ext cx="3152773" cy="176340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4BFEDC30-4A2B-919F-CDA7-D6253C8CD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51" t="79555" b="-1"/>
          <a:stretch/>
        </p:blipFill>
        <p:spPr>
          <a:xfrm>
            <a:off x="0" y="0"/>
            <a:ext cx="3248026" cy="878852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3342CD4-155C-B445-4FF1-C33F313F7EF6}"/>
              </a:ext>
            </a:extLst>
          </p:cNvPr>
          <p:cNvSpPr/>
          <p:nvPr userDrawn="1"/>
        </p:nvSpPr>
        <p:spPr>
          <a:xfrm>
            <a:off x="3554083" y="6595987"/>
            <a:ext cx="8637916" cy="80857"/>
          </a:xfrm>
          <a:prstGeom prst="rect">
            <a:avLst/>
          </a:prstGeom>
          <a:gradFill flip="none" rotWithShape="1">
            <a:gsLst>
              <a:gs pos="0">
                <a:srgbClr val="019BB4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F2D878-BCF8-9FA5-55F6-EBCECAE1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60006"/>
            <a:ext cx="3418054" cy="7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2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קופית כותרת">
    <p:bg>
      <p:bgPr>
        <a:gradFill>
          <a:gsLst>
            <a:gs pos="0">
              <a:schemeClr val="bg1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8000558D-CB8B-CE1F-9494-6A8D5BD29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008" t="62660"/>
          <a:stretch/>
        </p:blipFill>
        <p:spPr>
          <a:xfrm rot="10800000">
            <a:off x="9058273" y="5094590"/>
            <a:ext cx="3152773" cy="176340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4BFEDC30-4A2B-919F-CDA7-D6253C8CD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51" t="79555" b="-1"/>
          <a:stretch/>
        </p:blipFill>
        <p:spPr>
          <a:xfrm>
            <a:off x="0" y="0"/>
            <a:ext cx="3248026" cy="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כותרת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4AA03476-C603-A799-D7F0-59D4ECCCF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88" t="36856"/>
          <a:stretch/>
        </p:blipFill>
        <p:spPr>
          <a:xfrm rot="16200000">
            <a:off x="-721672" y="1805898"/>
            <a:ext cx="5773775" cy="4330428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F2867528-95D2-569C-D22B-478050E80F56}"/>
              </a:ext>
            </a:extLst>
          </p:cNvPr>
          <p:cNvSpPr/>
          <p:nvPr userDrawn="1"/>
        </p:nvSpPr>
        <p:spPr>
          <a:xfrm>
            <a:off x="5601958" y="6595987"/>
            <a:ext cx="6588000" cy="80857"/>
          </a:xfrm>
          <a:prstGeom prst="rect">
            <a:avLst/>
          </a:prstGeom>
          <a:gradFill flip="none" rotWithShape="1">
            <a:gsLst>
              <a:gs pos="0">
                <a:srgbClr val="019BB4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C329AD8-F38E-0C3D-BE3D-58BDC96619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60006"/>
            <a:ext cx="3418054" cy="797994"/>
          </a:xfrm>
          <a:prstGeom prst="rect">
            <a:avLst/>
          </a:prstGeom>
        </p:spPr>
      </p:pic>
      <p:pic>
        <p:nvPicPr>
          <p:cNvPr id="5" name="תמונה 4" descr="תמונה שמכילה טקסט, גופן, לוגו, גרפיקה&#10;&#10;התיאור נוצר באופן אוטומטי">
            <a:extLst>
              <a:ext uri="{FF2B5EF4-FFF2-40B4-BE49-F238E27FC236}">
                <a16:creationId xmlns:a16="http://schemas.microsoft.com/office/drawing/2014/main" id="{45E8270A-5A06-3D68-A0B5-E6A6D46D91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84" y="6164925"/>
            <a:ext cx="2004533" cy="5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1EF86FB-E32C-6859-A3EE-CE48DF2A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F9FA06B-12AF-3F0E-7C12-521BE1DA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34DC91-3825-8474-21D2-2DC6E1097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9F4C-1F11-4572-A5BA-6C1B9B0C14F2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ED6906F-EA01-7AD7-7B26-CE59AA54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FCDFB0-82CF-A233-5025-C600A89C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7586-5D0A-47C3-97DE-43123AB3D0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4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209675" y="1695450"/>
            <a:ext cx="9772650" cy="2705100"/>
          </a:xfrm>
        </p:spPr>
        <p:txBody>
          <a:bodyPr>
            <a:normAutofit/>
          </a:bodyPr>
          <a:lstStyle/>
          <a:p>
            <a:pPr algn="ctr"/>
            <a:r>
              <a:rPr lang="he-IL" sz="8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וובינר</a:t>
            </a:r>
            <a:r>
              <a:rPr lang="he-IL" sz="8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הלוואות מותנות הכנסה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0353" y="4417359"/>
            <a:ext cx="47512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</a:rPr>
              <a:t>מאי 2024 </a:t>
            </a:r>
          </a:p>
        </p:txBody>
      </p:sp>
    </p:spTree>
    <p:extLst>
      <p:ext uri="{BB962C8B-B14F-4D97-AF65-F5344CB8AC3E}">
        <p14:creationId xmlns:p14="http://schemas.microsoft.com/office/powerpoint/2010/main" val="216055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EC671513-4FF9-9E90-7864-8AE920539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10972800" cy="763588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ערבים במה"ט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A4F3FE0-5C75-30F0-C40F-D9AE256072C8}"/>
              </a:ext>
            </a:extLst>
          </p:cNvPr>
          <p:cNvSpPr txBox="1"/>
          <p:nvPr/>
        </p:nvSpPr>
        <p:spPr>
          <a:xfrm>
            <a:off x="609600" y="5952226"/>
            <a:ext cx="10972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מתוך מערכת ספיאנס – דו"ח חכם </a:t>
            </a:r>
            <a:r>
              <a:rPr lang="he-IL" sz="1200" dirty="0" err="1"/>
              <a:t>לתשפ"ג</a:t>
            </a:r>
            <a:r>
              <a:rPr lang="he-IL" sz="1200" dirty="0"/>
              <a:t> 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C2A865C-68CA-3377-E431-AAA59B4F2693}"/>
              </a:ext>
            </a:extLst>
          </p:cNvPr>
          <p:cNvGrpSpPr/>
          <p:nvPr/>
        </p:nvGrpSpPr>
        <p:grpSpPr>
          <a:xfrm>
            <a:off x="3190261" y="2091883"/>
            <a:ext cx="8640000" cy="3319152"/>
            <a:chOff x="1800000" y="2080848"/>
            <a:chExt cx="8640000" cy="3319152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EB5FA8D4-965A-5A22-1C3E-5D62308994CA}"/>
                </a:ext>
              </a:extLst>
            </p:cNvPr>
            <p:cNvSpPr txBox="1"/>
            <p:nvPr/>
          </p:nvSpPr>
          <p:spPr>
            <a:xfrm>
              <a:off x="3766691" y="2080848"/>
              <a:ext cx="46586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התפלגות פנימית לפי מגדר ותחומי לימוד</a:t>
              </a:r>
            </a:p>
          </p:txBody>
        </p:sp>
        <p:graphicFrame>
          <p:nvGraphicFramePr>
            <p:cNvPr id="12" name="תרשים 11">
              <a:extLst>
                <a:ext uri="{FF2B5EF4-FFF2-40B4-BE49-F238E27FC236}">
                  <a16:creationId xmlns:a16="http://schemas.microsoft.com/office/drawing/2014/main" id="{2AFAE93A-845A-5772-4FAB-B3B75A7628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2885049"/>
                </p:ext>
              </p:extLst>
            </p:nvPr>
          </p:nvGraphicFramePr>
          <p:xfrm>
            <a:off x="1800000" y="2520000"/>
            <a:ext cx="864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F67F436-B382-67C2-C219-FB513EC4B037}"/>
              </a:ext>
            </a:extLst>
          </p:cNvPr>
          <p:cNvSpPr txBox="1"/>
          <p:nvPr/>
        </p:nvSpPr>
        <p:spPr>
          <a:xfrm>
            <a:off x="1043797" y="2718618"/>
            <a:ext cx="1650702" cy="16004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/>
              <a:t>75% מהסטודנטים הגברים לומדים במקצועות חתך א'. מנגד, 71% מהסטודנטיות לומדות במקצעות חתך ב'.</a:t>
            </a:r>
          </a:p>
        </p:txBody>
      </p:sp>
    </p:spTree>
    <p:extLst>
      <p:ext uri="{BB962C8B-B14F-4D97-AF65-F5344CB8AC3E}">
        <p14:creationId xmlns:p14="http://schemas.microsoft.com/office/powerpoint/2010/main" val="5872761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EC671513-4FF9-9E90-7864-8AE920539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10972800" cy="763588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חרדים במה"ט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A4F3FE0-5C75-30F0-C40F-D9AE256072C8}"/>
              </a:ext>
            </a:extLst>
          </p:cNvPr>
          <p:cNvSpPr txBox="1"/>
          <p:nvPr/>
        </p:nvSpPr>
        <p:spPr>
          <a:xfrm>
            <a:off x="609600" y="5952226"/>
            <a:ext cx="10972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050" dirty="0"/>
              <a:t>מתוך מערכת ספיאנס – דו"ח חכם </a:t>
            </a:r>
            <a:r>
              <a:rPr lang="he-IL" sz="1050" dirty="0" err="1"/>
              <a:t>לתשפ"ג</a:t>
            </a:r>
            <a:endParaRPr lang="he-IL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050" dirty="0"/>
              <a:t>ללא 628 לומדים במכינה טכנולוגית- חרדים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38DAEB4-E2E3-81BA-C603-68412255968D}"/>
              </a:ext>
            </a:extLst>
          </p:cNvPr>
          <p:cNvSpPr txBox="1"/>
          <p:nvPr/>
        </p:nvSpPr>
        <p:spPr>
          <a:xfrm>
            <a:off x="1063690" y="2780207"/>
            <a:ext cx="1451064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/>
              <a:t>שיעור הלומדים במקצועות חתך א' גבוהה גם בקרב נשים וגם בקרב גברים חרדים, הוא עומד על 64% לנשים ו87% לגברים.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877CA055-7A40-D832-3580-39C656D7FCD3}"/>
              </a:ext>
            </a:extLst>
          </p:cNvPr>
          <p:cNvGrpSpPr/>
          <p:nvPr/>
        </p:nvGrpSpPr>
        <p:grpSpPr>
          <a:xfrm>
            <a:off x="3071793" y="2164654"/>
            <a:ext cx="8636340" cy="3207559"/>
            <a:chOff x="3071793" y="2164654"/>
            <a:chExt cx="8636340" cy="3207559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EB5FA8D4-965A-5A22-1C3E-5D62308994CA}"/>
                </a:ext>
              </a:extLst>
            </p:cNvPr>
            <p:cNvSpPr txBox="1"/>
            <p:nvPr/>
          </p:nvSpPr>
          <p:spPr>
            <a:xfrm>
              <a:off x="4615612" y="2164654"/>
              <a:ext cx="554870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התפלגות פנימית לפי מגדר ותחומי לימוד (ללא מכינה)</a:t>
              </a:r>
            </a:p>
          </p:txBody>
        </p:sp>
        <p:graphicFrame>
          <p:nvGraphicFramePr>
            <p:cNvPr id="4" name="תרשים 3">
              <a:extLst>
                <a:ext uri="{FF2B5EF4-FFF2-40B4-BE49-F238E27FC236}">
                  <a16:creationId xmlns:a16="http://schemas.microsoft.com/office/drawing/2014/main" id="{DD356EBC-4450-A260-20BA-13E8FE2D399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2964438"/>
                </p:ext>
              </p:extLst>
            </p:nvPr>
          </p:nvGraphicFramePr>
          <p:xfrm>
            <a:off x="3071793" y="2693379"/>
            <a:ext cx="8636340" cy="2678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89974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 rot="10800000" flipH="1">
            <a:off x="3048000" y="4310200"/>
            <a:ext cx="3258000" cy="2573400"/>
          </a:xfrm>
          <a:prstGeom prst="curvedConnector3">
            <a:avLst>
              <a:gd name="adj1" fmla="val 4579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 rot="10800000" flipH="1">
            <a:off x="6187250" y="2439367"/>
            <a:ext cx="2080600" cy="1861600"/>
          </a:xfrm>
          <a:prstGeom prst="curvedConnector3">
            <a:avLst>
              <a:gd name="adj1" fmla="val 157901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5393317" y="1712733"/>
            <a:ext cx="2728200" cy="7174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4" name="Google Shape;284;p17"/>
          <p:cNvGrpSpPr/>
          <p:nvPr/>
        </p:nvGrpSpPr>
        <p:grpSpPr>
          <a:xfrm>
            <a:off x="3613932" y="4679529"/>
            <a:ext cx="1197579" cy="1589371"/>
            <a:chOff x="409326" y="434006"/>
            <a:chExt cx="2395158" cy="3178743"/>
          </a:xfrm>
        </p:grpSpPr>
        <p:sp>
          <p:nvSpPr>
            <p:cNvPr id="285" name="Google Shape;285;p17"/>
            <p:cNvSpPr/>
            <p:nvPr/>
          </p:nvSpPr>
          <p:spPr>
            <a:xfrm>
              <a:off x="409326" y="493427"/>
              <a:ext cx="2376356" cy="3119322"/>
            </a:xfrm>
            <a:custGeom>
              <a:avLst/>
              <a:gdLst/>
              <a:ahLst/>
              <a:cxnLst/>
              <a:rect l="l" t="t" r="r" b="b"/>
              <a:pathLst>
                <a:path w="2376356" h="3119322" extrusionOk="0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86" name="Google Shape;286;p17"/>
            <p:cNvSpPr/>
            <p:nvPr/>
          </p:nvSpPr>
          <p:spPr>
            <a:xfrm rot="-8994273">
              <a:off x="435378" y="434006"/>
              <a:ext cx="2369106" cy="2373421"/>
            </a:xfrm>
            <a:custGeom>
              <a:avLst/>
              <a:gdLst/>
              <a:ahLst/>
              <a:cxnLst/>
              <a:rect l="l" t="t" r="r" b="b"/>
              <a:pathLst>
                <a:path w="2369106" h="2373421" extrusionOk="0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87" name="Google Shape;287;p17"/>
            <p:cNvSpPr txBox="1"/>
            <p:nvPr/>
          </p:nvSpPr>
          <p:spPr>
            <a:xfrm>
              <a:off x="1095060" y="834988"/>
              <a:ext cx="1005000" cy="387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l" rtl="0">
                <a:lnSpc>
                  <a:spcPct val="104998"/>
                </a:lnSpc>
              </a:pPr>
              <a:endParaRPr sz="1200" dirty="0"/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5675014" y="2777578"/>
            <a:ext cx="1198537" cy="1590101"/>
            <a:chOff x="409326" y="432546"/>
            <a:chExt cx="2397073" cy="3180203"/>
          </a:xfrm>
        </p:grpSpPr>
        <p:sp>
          <p:nvSpPr>
            <p:cNvPr id="289" name="Google Shape;289;p17"/>
            <p:cNvSpPr/>
            <p:nvPr/>
          </p:nvSpPr>
          <p:spPr>
            <a:xfrm>
              <a:off x="409326" y="493427"/>
              <a:ext cx="2376356" cy="3119322"/>
            </a:xfrm>
            <a:custGeom>
              <a:avLst/>
              <a:gdLst/>
              <a:ahLst/>
              <a:cxnLst/>
              <a:rect l="l" t="t" r="r" b="b"/>
              <a:pathLst>
                <a:path w="2376356" h="3119322" extrusionOk="0">
                  <a:moveTo>
                    <a:pt x="0" y="0"/>
                  </a:moveTo>
                  <a:lnTo>
                    <a:pt x="2376356" y="0"/>
                  </a:lnTo>
                  <a:lnTo>
                    <a:pt x="2376356" y="3119322"/>
                  </a:lnTo>
                  <a:lnTo>
                    <a:pt x="0" y="3119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0" name="Google Shape;290;p17"/>
            <p:cNvSpPr/>
            <p:nvPr/>
          </p:nvSpPr>
          <p:spPr>
            <a:xfrm rot="-8990798">
              <a:off x="436427" y="432546"/>
              <a:ext cx="2369972" cy="2374289"/>
            </a:xfrm>
            <a:custGeom>
              <a:avLst/>
              <a:gdLst/>
              <a:ahLst/>
              <a:cxnLst/>
              <a:rect l="l" t="t" r="r" b="b"/>
              <a:pathLst>
                <a:path w="2369106" h="2373421" extrusionOk="0">
                  <a:moveTo>
                    <a:pt x="0" y="0"/>
                  </a:moveTo>
                  <a:lnTo>
                    <a:pt x="2369106" y="0"/>
                  </a:lnTo>
                  <a:lnTo>
                    <a:pt x="2369106" y="2373421"/>
                  </a:lnTo>
                  <a:lnTo>
                    <a:pt x="0" y="2373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1" name="Google Shape;291;p17"/>
            <p:cNvSpPr txBox="1"/>
            <p:nvPr/>
          </p:nvSpPr>
          <p:spPr>
            <a:xfrm>
              <a:off x="753482" y="834988"/>
              <a:ext cx="1005000" cy="387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rtl="0">
                <a:lnSpc>
                  <a:spcPct val="104998"/>
                </a:lnSpc>
              </a:pPr>
              <a:endParaRPr sz="1200" dirty="0"/>
            </a:p>
          </p:txBody>
        </p:sp>
      </p:grpSp>
      <p:grpSp>
        <p:nvGrpSpPr>
          <p:cNvPr id="292" name="Google Shape;292;p17"/>
          <p:cNvGrpSpPr/>
          <p:nvPr/>
        </p:nvGrpSpPr>
        <p:grpSpPr>
          <a:xfrm>
            <a:off x="4335410" y="58461"/>
            <a:ext cx="3193872" cy="1483748"/>
            <a:chOff x="-4567723" y="-1085329"/>
            <a:chExt cx="6387746" cy="2967495"/>
          </a:xfrm>
        </p:grpSpPr>
        <p:sp>
          <p:nvSpPr>
            <p:cNvPr id="293" name="Google Shape;293;p17"/>
            <p:cNvSpPr/>
            <p:nvPr/>
          </p:nvSpPr>
          <p:spPr>
            <a:xfrm>
              <a:off x="-4567723" y="-1043627"/>
              <a:ext cx="2228923" cy="2925793"/>
            </a:xfrm>
            <a:custGeom>
              <a:avLst/>
              <a:gdLst/>
              <a:ahLst/>
              <a:cxnLst/>
              <a:rect l="l" t="t" r="r" b="b"/>
              <a:pathLst>
                <a:path w="2228923" h="2925794" extrusionOk="0">
                  <a:moveTo>
                    <a:pt x="0" y="0"/>
                  </a:moveTo>
                  <a:lnTo>
                    <a:pt x="2228923" y="0"/>
                  </a:lnTo>
                  <a:lnTo>
                    <a:pt x="2228923" y="2925794"/>
                  </a:lnTo>
                  <a:lnTo>
                    <a:pt x="0" y="29257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4" name="Google Shape;294;p17"/>
            <p:cNvSpPr/>
            <p:nvPr/>
          </p:nvSpPr>
          <p:spPr>
            <a:xfrm rot="12605727">
              <a:off x="-4540547" y="-1085329"/>
              <a:ext cx="2222123" cy="2226171"/>
            </a:xfrm>
            <a:custGeom>
              <a:avLst/>
              <a:gdLst/>
              <a:ahLst/>
              <a:cxnLst/>
              <a:rect l="l" t="t" r="r" b="b"/>
              <a:pathLst>
                <a:path w="2222123" h="2226171" extrusionOk="0">
                  <a:moveTo>
                    <a:pt x="0" y="0"/>
                  </a:moveTo>
                  <a:lnTo>
                    <a:pt x="2222123" y="0"/>
                  </a:lnTo>
                  <a:lnTo>
                    <a:pt x="2222123" y="2226171"/>
                  </a:lnTo>
                  <a:lnTo>
                    <a:pt x="0" y="22261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5" name="Google Shape;295;p17"/>
            <p:cNvSpPr txBox="1"/>
            <p:nvPr/>
          </p:nvSpPr>
          <p:spPr>
            <a:xfrm>
              <a:off x="877481" y="773591"/>
              <a:ext cx="942542" cy="387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rtl="0">
                <a:lnSpc>
                  <a:spcPct val="104996"/>
                </a:lnSpc>
              </a:pPr>
              <a:endParaRPr sz="1200" dirty="0"/>
            </a:p>
          </p:txBody>
        </p:sp>
      </p:grpSp>
      <p:sp>
        <p:nvSpPr>
          <p:cNvPr id="300" name="Google Shape;300;p17"/>
          <p:cNvSpPr txBox="1"/>
          <p:nvPr/>
        </p:nvSpPr>
        <p:spPr>
          <a:xfrm>
            <a:off x="551329" y="4559621"/>
            <a:ext cx="2664860" cy="98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he-IL" sz="2133" b="1" dirty="0">
                <a:solidFill>
                  <a:srgbClr val="00997C"/>
                </a:solidFill>
                <a:latin typeface="DM Sans"/>
                <a:sym typeface="DM Sans"/>
              </a:rPr>
              <a:t>עמידה בקריטריונים של התכנית והתחלת הלימודים</a:t>
            </a:r>
            <a:endParaRPr sz="1200" dirty="0"/>
          </a:p>
        </p:txBody>
      </p:sp>
      <p:sp>
        <p:nvSpPr>
          <p:cNvPr id="301" name="Google Shape;301;p17"/>
          <p:cNvSpPr txBox="1"/>
          <p:nvPr/>
        </p:nvSpPr>
        <p:spPr>
          <a:xfrm>
            <a:off x="543719" y="5565579"/>
            <a:ext cx="2182598" cy="63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8347" lvl="1" algn="ctr" rtl="0">
              <a:lnSpc>
                <a:spcPct val="140000"/>
              </a:lnSpc>
              <a:buClr>
                <a:srgbClr val="4D4D4D"/>
              </a:buClr>
              <a:buSzPts val="2200"/>
            </a:pPr>
            <a:r>
              <a:rPr lang="he-IL" sz="1467" b="1" dirty="0">
                <a:solidFill>
                  <a:srgbClr val="4D4D4D"/>
                </a:solidFill>
                <a:latin typeface="DM Sans"/>
                <a:sym typeface="DM Sans"/>
              </a:rPr>
              <a:t>החזר סמלי 100 ש"ח בחודש*</a:t>
            </a:r>
            <a:endParaRPr sz="1200" b="1" dirty="0"/>
          </a:p>
        </p:txBody>
      </p:sp>
      <p:sp>
        <p:nvSpPr>
          <p:cNvPr id="302" name="Google Shape;302;p17"/>
          <p:cNvSpPr txBox="1"/>
          <p:nvPr/>
        </p:nvSpPr>
        <p:spPr>
          <a:xfrm>
            <a:off x="2860280" y="2893299"/>
            <a:ext cx="2387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סיום הלימודים והתחלת חיפוש עבודה** 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405208" y="229300"/>
            <a:ext cx="3776876" cy="98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he-IL" sz="2133" b="1" dirty="0">
                <a:solidFill>
                  <a:srgbClr val="124559"/>
                </a:solidFill>
                <a:latin typeface="DM Sans"/>
                <a:sym typeface="DM Sans"/>
              </a:rPr>
              <a:t>שילוב בשוק התעסוקה בשכר של 7,000 ₪ ומעלה </a:t>
            </a:r>
            <a:endParaRPr sz="1200" dirty="0"/>
          </a:p>
        </p:txBody>
      </p:sp>
      <p:sp>
        <p:nvSpPr>
          <p:cNvPr id="305" name="Google Shape;305;p17"/>
          <p:cNvSpPr txBox="1"/>
          <p:nvPr/>
        </p:nvSpPr>
        <p:spPr>
          <a:xfrm>
            <a:off x="6549427" y="1372958"/>
            <a:ext cx="218259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he-IL" sz="1600" b="1" dirty="0"/>
              <a:t>החזר 10% משכר </a:t>
            </a:r>
            <a:r>
              <a:rPr lang="he-IL" sz="1600" dirty="0"/>
              <a:t>עד סיום ההלוואה ועד 3 שנים מסיום הלימודים</a:t>
            </a:r>
          </a:p>
        </p:txBody>
      </p:sp>
      <p:sp>
        <p:nvSpPr>
          <p:cNvPr id="308" name="Google Shape;308;p17"/>
          <p:cNvSpPr txBox="1"/>
          <p:nvPr/>
        </p:nvSpPr>
        <p:spPr>
          <a:xfrm>
            <a:off x="7162800" y="4898659"/>
            <a:ext cx="43434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rtl="0">
              <a:lnSpc>
                <a:spcPct val="105000"/>
              </a:lnSpc>
            </a:pPr>
            <a:r>
              <a:rPr lang="he-IL" sz="6000" b="1" i="1" dirty="0">
                <a:solidFill>
                  <a:schemeClr val="tx2">
                    <a:lumMod val="50000"/>
                  </a:schemeClr>
                </a:solidFill>
                <a:latin typeface="DM Sans"/>
                <a:sym typeface="DM Sans"/>
              </a:rPr>
              <a:t>מודל התכנית</a:t>
            </a:r>
            <a:endParaRPr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006774" y="6096515"/>
            <a:ext cx="7149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/>
              <a:t>*   ההחזר הסמלי ינוכה מסה"כ החזר </a:t>
            </a:r>
          </a:p>
          <a:p>
            <a:r>
              <a:rPr lang="he-IL" sz="1400" dirty="0"/>
              <a:t>** לווה שנשר מלימודים והשתלב בעבודה בשכר מעל 7000 ₪ מחויב להחזיר את ההלוואה שקיבל.</a:t>
            </a:r>
          </a:p>
          <a:p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25011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875463" y="1992312"/>
            <a:ext cx="4554537" cy="2873375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נשמח שתפנו אלינו לרעיונות חדשים והצעות לשיתוף פעולה!</a:t>
            </a:r>
            <a:br>
              <a:rPr lang="he-I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5" y="2075329"/>
            <a:ext cx="4812573" cy="3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2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 idx="4294967295"/>
          </p:nvPr>
        </p:nvSpPr>
        <p:spPr>
          <a:xfrm>
            <a:off x="5122366" y="997977"/>
            <a:ext cx="6570662" cy="763588"/>
          </a:xfrm>
        </p:spPr>
        <p:txBody>
          <a:bodyPr/>
          <a:lstStyle/>
          <a:p>
            <a:pPr algn="r"/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על מה נדבר?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7895" y="1761565"/>
            <a:ext cx="753931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r>
              <a:rPr lang="he-IL" sz="3200" i="1" dirty="0">
                <a:solidFill>
                  <a:schemeClr val="tx2">
                    <a:lumMod val="50000"/>
                  </a:schemeClr>
                </a:solidFill>
              </a:rPr>
              <a:t>הלוואות מותנות הכנסה- מה זה אומר? </a:t>
            </a:r>
          </a:p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r>
              <a:rPr lang="he-IL" sz="3200" i="1" dirty="0">
                <a:solidFill>
                  <a:schemeClr val="tx2">
                    <a:lumMod val="50000"/>
                  </a:schemeClr>
                </a:solidFill>
              </a:rPr>
              <a:t>מטרת התכנית </a:t>
            </a:r>
          </a:p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r>
              <a:rPr lang="he-IL" sz="3200" i="1" dirty="0">
                <a:solidFill>
                  <a:schemeClr val="tx2">
                    <a:lumMod val="50000"/>
                  </a:schemeClr>
                </a:solidFill>
              </a:rPr>
              <a:t>קהל היעד של התכנית</a:t>
            </a:r>
          </a:p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r>
              <a:rPr lang="he-IL" sz="3200" i="1" dirty="0">
                <a:solidFill>
                  <a:schemeClr val="tx2">
                    <a:lumMod val="50000"/>
                  </a:schemeClr>
                </a:solidFill>
              </a:rPr>
              <a:t> מודל ההפעלה של התכנית </a:t>
            </a:r>
          </a:p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r>
              <a:rPr lang="he-IL" sz="3200" i="1" dirty="0">
                <a:solidFill>
                  <a:schemeClr val="tx2">
                    <a:lumMod val="50000"/>
                  </a:schemeClr>
                </a:solidFill>
              </a:rPr>
              <a:t>הזמנה להעלאת שיתופי פעולה ורעיונות חדשים  </a:t>
            </a:r>
          </a:p>
          <a:p>
            <a:pPr>
              <a:lnSpc>
                <a:spcPct val="150000"/>
              </a:lnSpc>
              <a:buClr>
                <a:srgbClr val="CC6600"/>
              </a:buClr>
              <a:buSzPct val="103000"/>
            </a:pPr>
            <a:endParaRPr lang="he-IL" sz="3200" i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CC6600"/>
              </a:buClr>
              <a:buSzPct val="103000"/>
              <a:buFont typeface="Calibri" panose="020F0502020204030204" pitchFamily="34" charset="0"/>
              <a:buChar char="√"/>
            </a:pPr>
            <a:endParaRPr lang="he-IL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83" y="1532426"/>
            <a:ext cx="3237257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 idx="4294967295"/>
          </p:nvPr>
        </p:nvSpPr>
        <p:spPr>
          <a:xfrm>
            <a:off x="4687888" y="844550"/>
            <a:ext cx="6570662" cy="763588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בעברית פשוטה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6012" y="1608138"/>
            <a:ext cx="888402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SzPct val="200000"/>
              <a:buBlip>
                <a:blip r:embed="rId2"/>
              </a:buBlip>
            </a:pPr>
            <a:r>
              <a:rPr lang="he-IL" sz="3600" dirty="0">
                <a:solidFill>
                  <a:schemeClr val="tx2">
                    <a:lumMod val="50000"/>
                  </a:schemeClr>
                </a:solidFill>
              </a:rPr>
              <a:t> הלוואה ללא ריבית והצמדה</a:t>
            </a:r>
          </a:p>
          <a:p>
            <a:endParaRPr lang="he-IL" sz="3600" dirty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 algn="just">
              <a:buSzPct val="200000"/>
              <a:buBlip>
                <a:blip r:embed="rId3"/>
              </a:buBlip>
            </a:pPr>
            <a:r>
              <a:rPr lang="he-IL" sz="3600" dirty="0">
                <a:solidFill>
                  <a:schemeClr val="tx2">
                    <a:lumMod val="50000"/>
                  </a:schemeClr>
                </a:solidFill>
              </a:rPr>
              <a:t>החזר הלוואה אחרי סיום לימודים והתחלת עבודה בשכר  7000 ₪ ומעלה </a:t>
            </a:r>
          </a:p>
          <a:p>
            <a:endParaRPr lang="he-IL" sz="3600" dirty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>
              <a:buSzPct val="200000"/>
              <a:buBlip>
                <a:blip r:embed="rId4"/>
              </a:buBlip>
            </a:pPr>
            <a:r>
              <a:rPr lang="he-IL" sz="3600" dirty="0">
                <a:solidFill>
                  <a:schemeClr val="tx2">
                    <a:lumMod val="50000"/>
                  </a:schemeClr>
                </a:solidFill>
              </a:rPr>
              <a:t>אי מציאת עבודה במהלך שנתיים מסיום הלימודים או עבודה בשכר נמוך מ- 7000 החוב יימחק </a:t>
            </a:r>
          </a:p>
        </p:txBody>
      </p:sp>
    </p:spTree>
    <p:extLst>
      <p:ext uri="{BB962C8B-B14F-4D97-AF65-F5344CB8AC3E}">
        <p14:creationId xmlns:p14="http://schemas.microsoft.com/office/powerpoint/2010/main" val="332647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/>
          <p:nvPr/>
        </p:nvSpPr>
        <p:spPr>
          <a:xfrm>
            <a:off x="3323956" y="1363010"/>
            <a:ext cx="6377257" cy="4394854"/>
          </a:xfrm>
          <a:custGeom>
            <a:avLst/>
            <a:gdLst/>
            <a:ahLst/>
            <a:cxnLst/>
            <a:rect l="l" t="t" r="r" b="b"/>
            <a:pathLst>
              <a:path w="8003486" h="6929848" extrusionOk="0">
                <a:moveTo>
                  <a:pt x="0" y="0"/>
                </a:moveTo>
                <a:lnTo>
                  <a:pt x="8003486" y="0"/>
                </a:lnTo>
                <a:lnTo>
                  <a:pt x="8003486" y="6929848"/>
                </a:lnTo>
                <a:lnTo>
                  <a:pt x="0" y="692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327" name="Google Shape;327;p17"/>
          <p:cNvCxnSpPr/>
          <p:nvPr/>
        </p:nvCxnSpPr>
        <p:spPr>
          <a:xfrm rot="10800000">
            <a:off x="4480999" y="2221465"/>
            <a:ext cx="798000" cy="0"/>
          </a:xfrm>
          <a:prstGeom prst="straightConnector1">
            <a:avLst/>
          </a:prstGeom>
          <a:noFill/>
          <a:ln w="28575" cap="rnd" cmpd="sng">
            <a:solidFill>
              <a:srgbClr val="2A1F1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8" name="Google Shape;328;p17"/>
          <p:cNvSpPr/>
          <p:nvPr/>
        </p:nvSpPr>
        <p:spPr>
          <a:xfrm>
            <a:off x="3323951" y="1718378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8E3E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algn="l" rtl="0"/>
            <a:endParaRPr sz="2400"/>
          </a:p>
        </p:txBody>
      </p:sp>
      <p:cxnSp>
        <p:nvCxnSpPr>
          <p:cNvPr id="329" name="Google Shape;329;p17"/>
          <p:cNvCxnSpPr/>
          <p:nvPr/>
        </p:nvCxnSpPr>
        <p:spPr>
          <a:xfrm>
            <a:off x="8552053" y="3614221"/>
            <a:ext cx="598400" cy="0"/>
          </a:xfrm>
          <a:prstGeom prst="straightConnector1">
            <a:avLst/>
          </a:prstGeom>
          <a:noFill/>
          <a:ln w="28575" cap="rnd" cmpd="sng">
            <a:solidFill>
              <a:srgbClr val="2A1F1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0" name="Google Shape;330;p17"/>
          <p:cNvSpPr txBox="1"/>
          <p:nvPr/>
        </p:nvSpPr>
        <p:spPr>
          <a:xfrm>
            <a:off x="9310012" y="3165978"/>
            <a:ext cx="1778000" cy="20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6"/>
              </a:lnSpc>
            </a:pPr>
            <a:endParaRPr sz="933"/>
          </a:p>
        </p:txBody>
      </p:sp>
      <p:sp>
        <p:nvSpPr>
          <p:cNvPr id="331" name="Google Shape;331;p17"/>
          <p:cNvSpPr/>
          <p:nvPr/>
        </p:nvSpPr>
        <p:spPr>
          <a:xfrm>
            <a:off x="9303398" y="3020687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88ACAD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332" name="Google Shape;332;p17"/>
          <p:cNvSpPr txBox="1"/>
          <p:nvPr/>
        </p:nvSpPr>
        <p:spPr>
          <a:xfrm>
            <a:off x="5818984" y="1979813"/>
            <a:ext cx="1387200" cy="75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algn="ctr">
              <a:lnSpc>
                <a:spcPct val="140016"/>
              </a:lnSpc>
            </a:pPr>
            <a:r>
              <a:rPr lang="he-IL" sz="1600" b="1" dirty="0">
                <a:latin typeface="+mj-lt"/>
              </a:rPr>
              <a:t>השתלבות </a:t>
            </a:r>
            <a:br>
              <a:rPr lang="en-US" sz="1600" b="1" dirty="0">
                <a:latin typeface="+mj-lt"/>
              </a:rPr>
            </a:br>
            <a:r>
              <a:rPr lang="he-IL" sz="1600" b="1" dirty="0">
                <a:latin typeface="+mj-lt"/>
              </a:rPr>
              <a:t>בתעסוקה איכותית</a:t>
            </a:r>
            <a:endParaRPr sz="1600" b="1" dirty="0">
              <a:latin typeface="+mj-lt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5774311" y="3320915"/>
            <a:ext cx="1692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6"/>
              </a:lnSpc>
            </a:pPr>
            <a:r>
              <a:rPr lang="he-IL" sz="2400" b="1" dirty="0"/>
              <a:t>צמצום נשירה</a:t>
            </a:r>
            <a:endParaRPr sz="2400" b="1" dirty="0"/>
          </a:p>
        </p:txBody>
      </p:sp>
      <p:sp>
        <p:nvSpPr>
          <p:cNvPr id="335" name="Google Shape;335;p17"/>
          <p:cNvSpPr/>
          <p:nvPr/>
        </p:nvSpPr>
        <p:spPr>
          <a:xfrm>
            <a:off x="1355651" y="4209800"/>
            <a:ext cx="973667" cy="8890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27576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algn="l" rtl="0"/>
            <a:endParaRPr sz="2400"/>
          </a:p>
        </p:txBody>
      </p:sp>
      <p:cxnSp>
        <p:nvCxnSpPr>
          <p:cNvPr id="336" name="Google Shape;336;p17"/>
          <p:cNvCxnSpPr/>
          <p:nvPr/>
        </p:nvCxnSpPr>
        <p:spPr>
          <a:xfrm flipH="1" flipV="1">
            <a:off x="2375647" y="4738912"/>
            <a:ext cx="1410541" cy="4538"/>
          </a:xfrm>
          <a:prstGeom prst="straightConnector1">
            <a:avLst/>
          </a:prstGeom>
          <a:noFill/>
          <a:ln w="28575" cap="rnd" cmpd="sng">
            <a:solidFill>
              <a:srgbClr val="2A1F1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8" name="Google Shape;338;p17"/>
          <p:cNvSpPr/>
          <p:nvPr/>
        </p:nvSpPr>
        <p:spPr>
          <a:xfrm>
            <a:off x="9472766" y="3165978"/>
            <a:ext cx="740763" cy="740763"/>
          </a:xfrm>
          <a:custGeom>
            <a:avLst/>
            <a:gdLst/>
            <a:ahLst/>
            <a:cxnLst/>
            <a:rect l="l" t="t" r="r" b="b"/>
            <a:pathLst>
              <a:path w="1111144" h="1111144" extrusionOk="0">
                <a:moveTo>
                  <a:pt x="0" y="0"/>
                </a:moveTo>
                <a:lnTo>
                  <a:pt x="1111144" y="0"/>
                </a:lnTo>
                <a:lnTo>
                  <a:pt x="1111144" y="1111144"/>
                </a:lnTo>
                <a:lnTo>
                  <a:pt x="0" y="1111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17"/>
          <p:cNvSpPr/>
          <p:nvPr/>
        </p:nvSpPr>
        <p:spPr>
          <a:xfrm>
            <a:off x="1544034" y="4325466"/>
            <a:ext cx="596905" cy="657669"/>
          </a:xfrm>
          <a:custGeom>
            <a:avLst/>
            <a:gdLst/>
            <a:ahLst/>
            <a:cxnLst/>
            <a:rect l="l" t="t" r="r" b="b"/>
            <a:pathLst>
              <a:path w="1072286" h="1072286" extrusionOk="0">
                <a:moveTo>
                  <a:pt x="0" y="0"/>
                </a:moveTo>
                <a:lnTo>
                  <a:pt x="1072287" y="0"/>
                </a:lnTo>
                <a:lnTo>
                  <a:pt x="1072287" y="1072287"/>
                </a:lnTo>
                <a:lnTo>
                  <a:pt x="0" y="1072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0" name="Google Shape;340;p17"/>
          <p:cNvSpPr/>
          <p:nvPr/>
        </p:nvSpPr>
        <p:spPr>
          <a:xfrm>
            <a:off x="3511033" y="1979813"/>
            <a:ext cx="705387" cy="556615"/>
          </a:xfrm>
          <a:custGeom>
            <a:avLst/>
            <a:gdLst/>
            <a:ahLst/>
            <a:cxnLst/>
            <a:rect l="l" t="t" r="r" b="b"/>
            <a:pathLst>
              <a:path w="1058081" h="834922" extrusionOk="0">
                <a:moveTo>
                  <a:pt x="0" y="0"/>
                </a:moveTo>
                <a:lnTo>
                  <a:pt x="1058081" y="0"/>
                </a:lnTo>
                <a:lnTo>
                  <a:pt x="1058081" y="834922"/>
                </a:lnTo>
                <a:lnTo>
                  <a:pt x="0" y="834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6485965" y="579904"/>
            <a:ext cx="4818529" cy="70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מטרות התכנית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374" y="4478087"/>
            <a:ext cx="42534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הגדלת ייצוג אוכלוסיות </a:t>
            </a:r>
            <a:r>
              <a:rPr lang="he-IL" sz="2000" b="1" dirty="0" err="1">
                <a:solidFill>
                  <a:schemeClr val="bg1"/>
                </a:solidFill>
              </a:rPr>
              <a:t>המינהל</a:t>
            </a:r>
            <a:r>
              <a:rPr lang="he-IL" sz="2000" b="1" dirty="0">
                <a:solidFill>
                  <a:schemeClr val="bg1"/>
                </a:solidFill>
              </a:rPr>
              <a:t> ובפרט החברה הערבית והחרדית במקצועות בתשואה גבוהה </a:t>
            </a:r>
            <a:r>
              <a:rPr lang="he-IL" sz="2000" b="1" dirty="0" err="1">
                <a:solidFill>
                  <a:schemeClr val="bg1"/>
                </a:solidFill>
              </a:rPr>
              <a:t>במה"ט</a:t>
            </a:r>
            <a:r>
              <a:rPr lang="he-IL" sz="2000" b="1" dirty="0">
                <a:solidFill>
                  <a:schemeClr val="bg1"/>
                </a:solidFill>
              </a:rPr>
              <a:t> והכשרות מקצועיות</a:t>
            </a:r>
          </a:p>
        </p:txBody>
      </p:sp>
    </p:spTree>
    <p:extLst>
      <p:ext uri="{BB962C8B-B14F-4D97-AF65-F5344CB8AC3E}">
        <p14:creationId xmlns:p14="http://schemas.microsoft.com/office/powerpoint/2010/main" val="214893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5357813" y="796925"/>
            <a:ext cx="6405562" cy="763588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קהל היעד של </a:t>
            </a:r>
            <a:r>
              <a:rPr lang="he-IL" b="1" i="1" dirty="0" err="1">
                <a:solidFill>
                  <a:schemeClr val="tx2">
                    <a:lumMod val="50000"/>
                  </a:schemeClr>
                </a:solidFill>
              </a:rPr>
              <a:t>התכנית</a:t>
            </a:r>
            <a:endParaRPr lang="he-IL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9" b="4960"/>
          <a:stretch/>
        </p:blipFill>
        <p:spPr bwMode="auto">
          <a:xfrm>
            <a:off x="414337" y="1833562"/>
            <a:ext cx="6477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567222917"/>
              </p:ext>
            </p:extLst>
          </p:nvPr>
        </p:nvGraphicFramePr>
        <p:xfrm>
          <a:off x="7458076" y="1719263"/>
          <a:ext cx="3906836" cy="405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58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572250" y="363308"/>
            <a:ext cx="5048250" cy="763587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תחומי לימוד*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79671"/>
            <a:ext cx="4234202" cy="1088614"/>
          </a:xfrm>
          <a:prstGeom prst="rect">
            <a:avLst/>
          </a:prstGeom>
        </p:spPr>
      </p:pic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16186"/>
              </p:ext>
            </p:extLst>
          </p:nvPr>
        </p:nvGraphicFramePr>
        <p:xfrm>
          <a:off x="1707591" y="1774993"/>
          <a:ext cx="3045011" cy="342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011">
                  <a:extLst>
                    <a:ext uri="{9D8B030D-6E8A-4147-A177-3AD203B41FA5}">
                      <a16:colId xmlns:a16="http://schemas.microsoft.com/office/drawing/2014/main" val="1772252934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>
                          <a:effectLst/>
                          <a:cs typeface="+mn-cs"/>
                        </a:rPr>
                        <a:t>הנדסה אזרחית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5775937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cs typeface="+mn-cs"/>
                        </a:rPr>
                        <a:t>הנדסת מכונות </a:t>
                      </a:r>
                      <a:r>
                        <a:rPr lang="he-IL" sz="1800" u="none" strike="noStrike" dirty="0" err="1">
                          <a:effectLst/>
                          <a:cs typeface="+mn-cs"/>
                        </a:rPr>
                        <a:t>מכטרוניקה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534989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cs typeface="+mn-cs"/>
                        </a:rPr>
                        <a:t>הנדסת מכונות 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5668369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cs typeface="+mn-cs"/>
                        </a:rPr>
                        <a:t>הנדסת חשמל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6378589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cs typeface="+mn-cs"/>
                        </a:rPr>
                        <a:t>הנדסת קירור ומיזוג אוויר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7532723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>
                          <a:effectLst/>
                          <a:cs typeface="+mn-cs"/>
                        </a:rPr>
                        <a:t>הנדסת אלקטרוניקה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572519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>
                          <a:effectLst/>
                          <a:cs typeface="+mn-cs"/>
                        </a:rPr>
                        <a:t>מכשור ובקרה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729016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>
                          <a:effectLst/>
                          <a:cs typeface="+mn-cs"/>
                        </a:rPr>
                        <a:t>הנדסת תוכנה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642594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>
                          <a:effectLst/>
                          <a:cs typeface="+mn-cs"/>
                        </a:rPr>
                        <a:t>טכנולוגיית מים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4367674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cs typeface="+mn-cs"/>
                        </a:rPr>
                        <a:t>הנדסת תעשייה וניהול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6962212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86650" y="1220111"/>
            <a:ext cx="34088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הכשרות מקצועיות- חתך א'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4870" y="1313328"/>
            <a:ext cx="19543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>
                <a:solidFill>
                  <a:srgbClr val="0070C0"/>
                </a:solidFill>
              </a:rPr>
              <a:t>מה"ט</a:t>
            </a:r>
            <a:r>
              <a:rPr lang="he-IL" sz="2400" b="1" dirty="0">
                <a:solidFill>
                  <a:srgbClr val="0070C0"/>
                </a:solidFill>
              </a:rPr>
              <a:t>- חתך א'</a:t>
            </a: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30486"/>
              </p:ext>
            </p:extLst>
          </p:nvPr>
        </p:nvGraphicFramePr>
        <p:xfrm>
          <a:off x="6936375" y="1774993"/>
          <a:ext cx="4320000" cy="42393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1997703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635762162"/>
                    </a:ext>
                  </a:extLst>
                </a:gridCol>
              </a:tblGrid>
              <a:tr h="216374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מפעיל עגורן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חשמלאי מתח גבוה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4289827071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פיתוח אפליקציות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צילום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2299280928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GB" sz="1800" u="none" strike="noStrike" dirty="0">
                          <a:effectLst/>
                          <a:latin typeface="+mn-lt"/>
                          <a:cs typeface="+mn-cs"/>
                        </a:rPr>
                        <a:t>JAVA </a:t>
                      </a: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תכנות בשפת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מינהל חשבונות </a:t>
                      </a:r>
                      <a:r>
                        <a:rPr lang="he-IL" sz="1800" u="none" strike="noStrike" dirty="0" err="1">
                          <a:effectLst/>
                          <a:latin typeface="+mn-lt"/>
                          <a:cs typeface="+mn-cs"/>
                        </a:rPr>
                        <a:t>ומינהל</a:t>
                      </a: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 משולב*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141342297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GB" sz="1800" u="none" strike="noStrike" dirty="0">
                          <a:effectLst/>
                          <a:latin typeface="+mn-lt"/>
                          <a:cs typeface="+mn-cs"/>
                        </a:rPr>
                        <a:t>FULL STACK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מנהל מוסך רכב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4183711929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פיתוח </a:t>
                      </a:r>
                      <a:r>
                        <a:rPr lang="he-IL" sz="1800" u="none" strike="noStrike" dirty="0" err="1">
                          <a:effectLst/>
                          <a:latin typeface="+mn-lt"/>
                          <a:cs typeface="+mn-cs"/>
                        </a:rPr>
                        <a:t>ותיכנות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חשמלאי ראשי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1163055361"/>
                  </a:ext>
                </a:extLst>
              </a:tr>
              <a:tr h="216374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GB" sz="1800" u="none" strike="noStrike" dirty="0">
                          <a:effectLst/>
                          <a:latin typeface="+mn-lt"/>
                          <a:cs typeface="+mn-cs"/>
                        </a:rPr>
                        <a:t>BI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חשמלאי מוסמך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63430857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חשמלאי בודק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שמאות רכב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674328789"/>
                  </a:ext>
                </a:extLst>
              </a:tr>
              <a:tr h="216374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מפקח נגישות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בודק תוכנה בסיסי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1670022895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מנהל עבודה בבניין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אלקטרוניקה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939427075"/>
                  </a:ext>
                </a:extLst>
              </a:tr>
              <a:tr h="35583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מנהל עבודה תשתיות וכבישים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1800" u="none" strike="noStrike" dirty="0">
                          <a:effectLst/>
                          <a:latin typeface="+mn-lt"/>
                          <a:cs typeface="+mn-cs"/>
                        </a:rPr>
                        <a:t>מעליתן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L="2671" marR="2671" marT="2671" marB="0" anchor="b"/>
                </a:tc>
                <a:extLst>
                  <a:ext uri="{0D108BD9-81ED-4DB2-BD59-A6C34878D82A}">
                    <a16:rowId xmlns:a16="http://schemas.microsoft.com/office/drawing/2014/main" val="40574816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788" y="5737035"/>
            <a:ext cx="519504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*תחומי לימוד מתעדכנים בהתאם למדיניות המשרד והחלטת ועדת ההיגוי.</a:t>
            </a:r>
          </a:p>
        </p:txBody>
      </p:sp>
    </p:spTree>
    <p:extLst>
      <p:ext uri="{BB962C8B-B14F-4D97-AF65-F5344CB8AC3E}">
        <p14:creationId xmlns:p14="http://schemas.microsoft.com/office/powerpoint/2010/main" val="149472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4181476" y="473075"/>
            <a:ext cx="7600950" cy="763588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ייצוג החברה הערבית והחרדית </a:t>
            </a:r>
            <a:r>
              <a:rPr lang="he-IL" b="1" i="1" dirty="0" err="1">
                <a:solidFill>
                  <a:schemeClr val="tx2">
                    <a:lumMod val="50000"/>
                  </a:schemeClr>
                </a:solidFill>
              </a:rPr>
              <a:t>במה"ט</a:t>
            </a:r>
            <a:endParaRPr lang="he-IL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E7EC8B3-602B-2E1F-8828-552090D5CF5E}"/>
              </a:ext>
            </a:extLst>
          </p:cNvPr>
          <p:cNvGrpSpPr/>
          <p:nvPr/>
        </p:nvGrpSpPr>
        <p:grpSpPr>
          <a:xfrm>
            <a:off x="108307" y="1212314"/>
            <a:ext cx="6168668" cy="4809487"/>
            <a:chOff x="6318607" y="1944865"/>
            <a:chExt cx="5073820" cy="3173095"/>
          </a:xfrm>
        </p:grpSpPr>
        <p:sp>
          <p:nvSpPr>
            <p:cNvPr id="5" name="תיבת טקסט 7">
              <a:extLst>
                <a:ext uri="{FF2B5EF4-FFF2-40B4-BE49-F238E27FC236}">
                  <a16:creationId xmlns:a16="http://schemas.microsoft.com/office/drawing/2014/main" id="{64DDC5A7-95B4-C90E-9829-5AD189DE94C5}"/>
                </a:ext>
              </a:extLst>
            </p:cNvPr>
            <p:cNvSpPr txBox="1"/>
            <p:nvPr/>
          </p:nvSpPr>
          <p:spPr>
            <a:xfrm>
              <a:off x="6318607" y="1944865"/>
              <a:ext cx="5073820" cy="2639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accent6">
                      <a:lumMod val="75000"/>
                    </a:schemeClr>
                  </a:solidFill>
                </a:rPr>
                <a:t>מספר סטודנטים על פני שנים- חברה חרדית</a:t>
              </a:r>
            </a:p>
          </p:txBody>
        </p:sp>
        <p:graphicFrame>
          <p:nvGraphicFramePr>
            <p:cNvPr id="6" name="תרשים 5">
              <a:extLst>
                <a:ext uri="{FF2B5EF4-FFF2-40B4-BE49-F238E27FC236}">
                  <a16:creationId xmlns:a16="http://schemas.microsoft.com/office/drawing/2014/main" id="{D4553728-E870-4D87-93B8-8D8A5B0736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8432037"/>
                </p:ext>
              </p:extLst>
            </p:nvPr>
          </p:nvGraphicFramePr>
          <p:xfrm>
            <a:off x="6631993" y="2301550"/>
            <a:ext cx="4586941" cy="281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87F10872-9E3C-2FC9-E7DE-A0F916D341B0}"/>
              </a:ext>
            </a:extLst>
          </p:cNvPr>
          <p:cNvGrpSpPr/>
          <p:nvPr/>
        </p:nvGrpSpPr>
        <p:grpSpPr>
          <a:xfrm>
            <a:off x="6290781" y="1243452"/>
            <a:ext cx="5840537" cy="4497946"/>
            <a:chOff x="6096000" y="2072979"/>
            <a:chExt cx="4939907" cy="3114844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64DDC5A7-95B4-C90E-9829-5AD189DE94C5}"/>
                </a:ext>
              </a:extLst>
            </p:cNvPr>
            <p:cNvSpPr txBox="1"/>
            <p:nvPr/>
          </p:nvSpPr>
          <p:spPr>
            <a:xfrm>
              <a:off x="6174602" y="2072979"/>
              <a:ext cx="4680000" cy="2770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accent6">
                      <a:lumMod val="75000"/>
                    </a:schemeClr>
                  </a:solidFill>
                </a:rPr>
                <a:t>מספר סטודנטים על פני שנים- חברה ערבית</a:t>
              </a:r>
            </a:p>
          </p:txBody>
        </p:sp>
        <p:graphicFrame>
          <p:nvGraphicFramePr>
            <p:cNvPr id="9" name="תרשים 8">
              <a:extLst>
                <a:ext uri="{FF2B5EF4-FFF2-40B4-BE49-F238E27FC236}">
                  <a16:creationId xmlns:a16="http://schemas.microsoft.com/office/drawing/2014/main" id="{A880DC47-297A-4975-9C99-D068AB979AC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5039154"/>
                </p:ext>
              </p:extLst>
            </p:nvPr>
          </p:nvGraphicFramePr>
          <p:xfrm>
            <a:off x="6096000" y="2442311"/>
            <a:ext cx="4939907" cy="2745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מלבן 9"/>
          <p:cNvSpPr/>
          <p:nvPr/>
        </p:nvSpPr>
        <p:spPr>
          <a:xfrm>
            <a:off x="5439302" y="61474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200" dirty="0"/>
              <a:t>מתוך מערכת ספיאנס – דו"ח חכם </a:t>
            </a:r>
            <a:r>
              <a:rPr lang="he-IL" sz="1200" dirty="0" err="1"/>
              <a:t>לתשפ"ג</a:t>
            </a:r>
            <a:endParaRPr lang="he-IL" sz="1200" dirty="0"/>
          </a:p>
          <a:p>
            <a:r>
              <a:rPr lang="he-IL" sz="1200" dirty="0"/>
              <a:t>ללא תלמידי מכינה</a:t>
            </a:r>
          </a:p>
        </p:txBody>
      </p:sp>
    </p:spTree>
    <p:extLst>
      <p:ext uri="{BB962C8B-B14F-4D97-AF65-F5344CB8AC3E}">
        <p14:creationId xmlns:p14="http://schemas.microsoft.com/office/powerpoint/2010/main" val="132973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5602288" y="444500"/>
            <a:ext cx="6589712" cy="763588"/>
          </a:xfrm>
        </p:spPr>
        <p:txBody>
          <a:bodyPr/>
          <a:lstStyle/>
          <a:p>
            <a:r>
              <a:rPr lang="he-IL" dirty="0"/>
              <a:t>הצגת נתוני סיום לימודים </a:t>
            </a:r>
          </a:p>
        </p:txBody>
      </p:sp>
    </p:spTree>
    <p:extLst>
      <p:ext uri="{BB962C8B-B14F-4D97-AF65-F5344CB8AC3E}">
        <p14:creationId xmlns:p14="http://schemas.microsoft.com/office/powerpoint/2010/main" val="25753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CDDB80-6277-687C-F493-5198B7EB9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293" y="428356"/>
            <a:ext cx="5524500" cy="763588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b="1" i="1" dirty="0">
                <a:solidFill>
                  <a:schemeClr val="tx2">
                    <a:lumMod val="50000"/>
                  </a:schemeClr>
                </a:solidFill>
              </a:rPr>
              <a:t>שכר ושיעור תעסוקה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2A8A360-2D5C-658F-9D34-043575AB2E50}"/>
              </a:ext>
            </a:extLst>
          </p:cNvPr>
          <p:cNvSpPr txBox="1"/>
          <p:nvPr/>
        </p:nvSpPr>
        <p:spPr>
          <a:xfrm>
            <a:off x="7104175" y="1626091"/>
            <a:ext cx="46586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התפלגות אוכלוסיות לפי מגדר והשכלה: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9F47D05-9916-F7EA-9804-2B19122BDA55}"/>
              </a:ext>
            </a:extLst>
          </p:cNvPr>
          <p:cNvSpPr txBox="1"/>
          <p:nvPr/>
        </p:nvSpPr>
        <p:spPr>
          <a:xfrm>
            <a:off x="609600" y="6135975"/>
            <a:ext cx="10972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/>
              <a:t>מתוך נתוני שכר </a:t>
            </a:r>
            <a:r>
              <a:rPr lang="he-IL" sz="1100" b="1" dirty="0" err="1"/>
              <a:t>למ"ס</a:t>
            </a:r>
            <a:r>
              <a:rPr lang="he-IL" sz="1100" dirty="0"/>
              <a:t>– לוח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/>
              <a:t>אחוז המשרה הממוצע לנשים ערביות נמוך מזה של נשים חרדיות. למשל, בקרב ערביות בוגרות מה"ט/הכשרה מקצועית אחוז המשרה הממוצע הוא 55%, לנשים חרדיות 71%. </a:t>
            </a: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A1053AAB-AF3C-8695-579E-E570CCD1B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756290"/>
              </p:ext>
            </p:extLst>
          </p:nvPr>
        </p:nvGraphicFramePr>
        <p:xfrm>
          <a:off x="1687443" y="2175607"/>
          <a:ext cx="1007535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B74F75-09A4-63E1-AC0F-DD9F15C562AB}"/>
              </a:ext>
            </a:extLst>
          </p:cNvPr>
          <p:cNvSpPr txBox="1"/>
          <p:nvPr/>
        </p:nvSpPr>
        <p:spPr>
          <a:xfrm>
            <a:off x="709127" y="2685468"/>
            <a:ext cx="1466616" cy="224676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/>
              <a:t>שיעור התעסוקה בקרב בוגרי מה"ט והכשרה מקצועית הוא גבוהה יותר בהשוואה לשיעור התעסוקה של בוגרי לימודי המשך אחרים שאינם אקדמיה.</a:t>
            </a:r>
          </a:p>
        </p:txBody>
      </p:sp>
    </p:spTree>
    <p:extLst>
      <p:ext uri="{BB962C8B-B14F-4D97-AF65-F5344CB8AC3E}">
        <p14:creationId xmlns:p14="http://schemas.microsoft.com/office/powerpoint/2010/main" val="10160121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תאמה אישית 4">
      <a:dk1>
        <a:sysClr val="windowText" lastClr="000000"/>
      </a:dk1>
      <a:lt1>
        <a:sysClr val="window" lastClr="FFFFFF"/>
      </a:lt1>
      <a:dk2>
        <a:srgbClr val="3B91CE"/>
      </a:dk2>
      <a:lt2>
        <a:srgbClr val="C5235F"/>
      </a:lt2>
      <a:accent1>
        <a:srgbClr val="7B97AB"/>
      </a:accent1>
      <a:accent2>
        <a:srgbClr val="E6BFD8"/>
      </a:accent2>
      <a:accent3>
        <a:srgbClr val="41A6A7"/>
      </a:accent3>
      <a:accent4>
        <a:srgbClr val="9DDFD3"/>
      </a:accent4>
      <a:accent5>
        <a:srgbClr val="B5DCEC"/>
      </a:accent5>
      <a:accent6>
        <a:srgbClr val="8084BC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454</Words>
  <Application>Microsoft Office PowerPoint</Application>
  <PresentationFormat>מסך רחב</PresentationFormat>
  <Paragraphs>88</Paragraphs>
  <Slides>13</Slides>
  <Notes>5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DM Sans</vt:lpstr>
      <vt:lpstr>ערכת נושא Office</vt:lpstr>
      <vt:lpstr>וובינר הלוואות מותנות הכנסה</vt:lpstr>
      <vt:lpstr>על מה נדבר?</vt:lpstr>
      <vt:lpstr>בעברית פשוטה</vt:lpstr>
      <vt:lpstr>מצגת של PowerPoint‏</vt:lpstr>
      <vt:lpstr>קהל היעד של התכנית</vt:lpstr>
      <vt:lpstr>תחומי לימוד*</vt:lpstr>
      <vt:lpstr>ייצוג החברה הערבית והחרדית במה"ט</vt:lpstr>
      <vt:lpstr>הצגת נתוני סיום לימודים </vt:lpstr>
      <vt:lpstr>שכר ושיעור תעסוקה</vt:lpstr>
      <vt:lpstr>ערבים במה"ט</vt:lpstr>
      <vt:lpstr>חרדים במה"ט</vt:lpstr>
      <vt:lpstr>מצגת של PowerPoint‏</vt:lpstr>
      <vt:lpstr>נשמח שתפנו אלינו לרעיונות חדשים והצעות לשיתוף פעולה!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Eilon Leonard</dc:creator>
  <cp:lastModifiedBy>Stav Katan</cp:lastModifiedBy>
  <cp:revision>177</cp:revision>
  <dcterms:created xsi:type="dcterms:W3CDTF">2022-09-20T10:35:21Z</dcterms:created>
  <dcterms:modified xsi:type="dcterms:W3CDTF">2024-05-06T08:54:34Z</dcterms:modified>
</cp:coreProperties>
</file>